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66"/>
    <p:restoredTop sz="94539"/>
  </p:normalViewPr>
  <p:slideViewPr>
    <p:cSldViewPr snapToGrid="0" snapToObjects="1" showGuides="1">
      <p:cViewPr varScale="1">
        <p:scale>
          <a:sx n="73" d="100"/>
          <a:sy n="73" d="100"/>
        </p:scale>
        <p:origin x="208" y="5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EC711-45F7-B047-86D4-8EE7535150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835A82-E7C4-5C49-949A-F4FCC9FEC1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D7CDBC-B060-AF44-897D-7B1A27309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75B19-C33F-2047-A15C-BB3BBFA167DD}" type="datetimeFigureOut">
              <a:rPr lang="en-US" smtClean="0"/>
              <a:t>10/12/19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11556-FA35-234D-9095-D86DB9353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F54BC9-77B1-5B4B-9B1F-9381A7F40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104CC-7A7B-BF47-820B-C7C36DD11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605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FACD3-10F6-6343-89C6-27165EFF1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9EF294-2A86-2F43-9FDC-F021C123F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BBB0D1-F379-2447-AD47-498B9F3AC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75B19-C33F-2047-A15C-BB3BBFA167DD}" type="datetimeFigureOut">
              <a:rPr lang="en-US" smtClean="0"/>
              <a:t>10/12/19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62DD3-7903-CC42-881C-3FB343093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4AB62-D5D2-124E-9F4A-0A66761C6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104CC-7A7B-BF47-820B-C7C36DD11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079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8C229-74C0-A248-8BEA-654DA590F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34B518-6BC5-7C41-9788-1E227C0F4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8C526-1DE6-FE42-91D6-98C11BBC0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75B19-C33F-2047-A15C-BB3BBFA167DD}" type="datetimeFigureOut">
              <a:rPr lang="en-US" smtClean="0"/>
              <a:t>10/12/19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02830-CBF3-A644-B8AB-4ADB72F96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E96E32-F035-0A40-9E63-5CF5D3E90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104CC-7A7B-BF47-820B-C7C36DD11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48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5126B-BD33-3F40-9150-09E0A38DA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CB1F1-1EEB-E74C-87EB-EBC0190142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F54064-14BF-2144-A93C-E0A8F157ED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ECEB67-FAFC-4142-A612-6E9E3118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75B19-C33F-2047-A15C-BB3BBFA167DD}" type="datetimeFigureOut">
              <a:rPr lang="en-US" smtClean="0"/>
              <a:t>10/12/19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52018B-5572-E747-93AF-035066486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E38DF3-D1DC-D24B-A878-A0106AD7B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104CC-7A7B-BF47-820B-C7C36DD11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202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ADD4E-04CC-DC4C-821F-517D8627F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4345F2-8224-4F45-AE66-6090D8D14C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12B0A9-BD0D-C14F-B027-210FD210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82B8A1-D289-4E46-991D-6ACBE81D86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440684-366A-3340-98B4-A3AE4773C5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48838C-DCA1-DB49-844A-9A6D4A5E2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75B19-C33F-2047-A15C-BB3BBFA167DD}" type="datetimeFigureOut">
              <a:rPr lang="en-US" smtClean="0"/>
              <a:t>10/12/19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B66FDE-FDCB-2F4E-9F40-4497787D8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0CD2F6-8B40-9B4B-933E-CA2762B92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104CC-7A7B-BF47-820B-C7C36DD11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474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F0061-1B8B-B542-9016-B2B4EEEAF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875199-82AF-F94A-86F6-2B3D2011F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75B19-C33F-2047-A15C-BB3BBFA167DD}" type="datetimeFigureOut">
              <a:rPr lang="en-US" smtClean="0"/>
              <a:t>10/12/19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622EB5-1558-5E4C-8E42-6742AB43D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1E7AF9-30AA-1644-B91D-004DF33DB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104CC-7A7B-BF47-820B-C7C36DD11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246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DAD701-EEF4-294F-8E28-A5C907BCA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75B19-C33F-2047-A15C-BB3BBFA167DD}" type="datetimeFigureOut">
              <a:rPr lang="en-US" smtClean="0"/>
              <a:t>10/12/19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145F5A-8968-9841-9160-1FF8E6159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DDD0F6-F4D1-3046-B1E5-FF637AD71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104CC-7A7B-BF47-820B-C7C36DD11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967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DE7F4-5258-A440-8CBE-968032879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4B71F-E9D0-654B-AAEA-07B70DAD4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F71B07-2C3B-6F41-91EA-0494D0D4D9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5DCCB8-0685-5849-94FA-11704D094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75B19-C33F-2047-A15C-BB3BBFA167DD}" type="datetimeFigureOut">
              <a:rPr lang="en-US" smtClean="0"/>
              <a:t>10/12/19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668CAA-2B16-8E44-BCAA-60497C880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FF2930-52B7-FB40-A76E-32B68E22A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104CC-7A7B-BF47-820B-C7C36DD11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028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D8731-3D06-2848-901A-CC45D55E3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B6E3D1-3444-6740-B206-E1821D682F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D67981-2AF9-BE40-86CF-D6B9972B14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4920FB-D2E2-9043-A1E4-4EBD73A0A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75B19-C33F-2047-A15C-BB3BBFA167DD}" type="datetimeFigureOut">
              <a:rPr lang="en-US" smtClean="0"/>
              <a:t>10/12/19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C0E042-8D4B-7342-9679-F4A54F017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81CA27-D76B-644E-86DC-A6AE454FD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104CC-7A7B-BF47-820B-C7C36DD11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720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AC2EE-4ED6-9645-8B65-87F3B816D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F1EBF2-B430-244F-B20C-445D95F14B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FBC123-2218-674A-841B-5AD71FE94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75B19-C33F-2047-A15C-BB3BBFA167DD}" type="datetimeFigureOut">
              <a:rPr lang="en-US" smtClean="0"/>
              <a:t>10/12/19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9BB44-7C77-B548-A4C1-ED44CEAE9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DCE3C-137B-4241-9494-387643DFC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104CC-7A7B-BF47-820B-C7C36DD11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752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16DE69-5AB5-0348-91D2-199F45FB65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129041-9371-D947-8C1B-3A07823A6A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BEB5FE-A98C-FA4E-BB30-73486C0D8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75B19-C33F-2047-A15C-BB3BBFA167DD}" type="datetimeFigureOut">
              <a:rPr lang="en-US" smtClean="0"/>
              <a:t>10/12/19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FC52C4-7A95-7540-90FE-B328F49C1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A2EB8A-9C55-4844-B627-08E63A67A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104CC-7A7B-BF47-820B-C7C36DD11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972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1741F02-8A73-4944-8282-2BCB59259CB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F548B9-70FB-6644-92D2-508D8BCBB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ADCBBC-7496-9B48-AA70-F69C9D770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3E703E-B47B-0945-A420-686D198226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75B19-C33F-2047-A15C-BB3BBFA167DD}" type="datetimeFigureOut">
              <a:rPr lang="en-US" smtClean="0"/>
              <a:t>10/12/19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CB1AF-AAF2-FB44-862C-337171F522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1C3C6E-576F-E74A-A6D0-5ED8BF4B5D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104CC-7A7B-BF47-820B-C7C36DD11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481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FFFF0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FFFF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FFFF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FFFF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FFFF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1DCF0FC-3E7C-FA45-A53F-93CF2ADC15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635854"/>
          </a:xfrm>
        </p:spPr>
        <p:txBody>
          <a:bodyPr>
            <a:normAutofit/>
          </a:bodyPr>
          <a:lstStyle/>
          <a:p>
            <a:r>
              <a:rPr lang="en-US" sz="2800" dirty="0"/>
              <a:t>Flows from a heart that’s filled with the awe of the LORD</a:t>
            </a:r>
            <a:endParaRPr lang="en-CA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970A29-4C15-CC4A-81DF-60AEC0CFDE7F}"/>
              </a:ext>
            </a:extLst>
          </p:cNvPr>
          <p:cNvSpPr txBox="1"/>
          <p:nvPr/>
        </p:nvSpPr>
        <p:spPr>
          <a:xfrm>
            <a:off x="4161692" y="4329967"/>
            <a:ext cx="3868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spc="1200" dirty="0">
                <a:solidFill>
                  <a:schemeClr val="bg1"/>
                </a:solidFill>
              </a:rPr>
              <a:t>PSALM 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A446DC-08DD-F040-9BCB-96A1CFCC4C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2465"/>
            <a:ext cx="12192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777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49330B9-D28A-E544-9D9C-601C474957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9" y="0"/>
            <a:ext cx="9525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016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DDD9573-09FA-174D-A12B-12EBB925A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4638"/>
            <a:ext cx="12192000" cy="5068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151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30B19-5F2C-994F-A5C1-06C24A7E8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effectLst/>
              </a:rPr>
              <a:t>v.1. </a:t>
            </a:r>
            <a:br>
              <a:rPr lang="en-CA" b="1" dirty="0">
                <a:effectLst/>
              </a:rPr>
            </a:br>
            <a:r>
              <a:rPr lang="en-CA" b="1" dirty="0">
                <a:effectLst/>
              </a:rPr>
              <a:t>“O LORD our Lord…”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D3D0FE-34C9-AC42-B200-9E38A38F70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468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30B19-5F2C-994F-A5C1-06C24A7E8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effectLst/>
              </a:rPr>
              <a:t>v.1. </a:t>
            </a:r>
            <a:br>
              <a:rPr lang="en-CA" b="1" dirty="0">
                <a:effectLst/>
              </a:rPr>
            </a:br>
            <a:r>
              <a:rPr lang="en-CA" dirty="0">
                <a:effectLst/>
              </a:rPr>
              <a:t>“…how majestic is your name in all the earth...”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D3D0FE-34C9-AC42-B200-9E38A38F70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081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19FFC-0ED2-B348-A3C3-F2F6896A7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effectLst/>
              </a:rPr>
              <a:t>v. 1. </a:t>
            </a:r>
            <a:br>
              <a:rPr lang="en-CA" b="1" dirty="0">
                <a:effectLst/>
              </a:rPr>
            </a:br>
            <a:r>
              <a:rPr lang="en-CA" b="1" dirty="0">
                <a:effectLst/>
              </a:rPr>
              <a:t>“…You have set your glory </a:t>
            </a:r>
            <a:r>
              <a:rPr lang="en-CA" b="1" u="sng" dirty="0">
                <a:effectLst/>
              </a:rPr>
              <a:t>above</a:t>
            </a:r>
            <a:r>
              <a:rPr lang="en-CA" b="1" dirty="0">
                <a:effectLst/>
              </a:rPr>
              <a:t> the heavens.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A600D6-A44D-2247-B3FC-8B72AFDD28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290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B4D6E-BEB0-CE4E-804C-2E0AC39F5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effectLst/>
              </a:rPr>
              <a:t>v.2.  </a:t>
            </a:r>
            <a:br>
              <a:rPr lang="en-CA" b="1" dirty="0">
                <a:effectLst/>
              </a:rPr>
            </a:br>
            <a:r>
              <a:rPr lang="en-CA" b="1" dirty="0">
                <a:effectLst/>
              </a:rPr>
              <a:t>Out of the mouth of babies and infants,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4A5D-84CE-7E4D-99C3-9DDB7D49AA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253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B0B88-30E6-6A4C-A5AB-062EE05C4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CA" sz="4000" i="1" dirty="0"/>
              <a:t>“…you have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CA" sz="4000" i="1" u="sng" dirty="0"/>
              <a:t>established strength (praise</a:t>
            </a:r>
            <a:r>
              <a:rPr lang="en-CA" sz="4000" i="1" dirty="0"/>
              <a:t>)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CA" sz="4000" i="1" dirty="0"/>
              <a:t>because of your foes...”</a:t>
            </a:r>
            <a:endParaRPr lang="en-CA" sz="4000" dirty="0"/>
          </a:p>
        </p:txBody>
      </p:sp>
    </p:spTree>
    <p:extLst>
      <p:ext uri="{BB962C8B-B14F-4D97-AF65-F5344CB8AC3E}">
        <p14:creationId xmlns:p14="http://schemas.microsoft.com/office/powerpoint/2010/main" val="1316332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919139-C0CC-3442-AF36-54704C8642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150" y="622300"/>
            <a:ext cx="10807700" cy="561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735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94391-52EB-3248-8A89-2A1A9C27A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46186"/>
            <a:ext cx="10515600" cy="4316290"/>
          </a:xfrm>
        </p:spPr>
        <p:txBody>
          <a:bodyPr>
            <a:normAutofit/>
          </a:bodyPr>
          <a:lstStyle/>
          <a:p>
            <a:r>
              <a:rPr lang="en-CA" b="1" dirty="0">
                <a:effectLst/>
              </a:rPr>
              <a:t>v.3 </a:t>
            </a:r>
            <a:br>
              <a:rPr lang="en-CA" b="1" dirty="0">
                <a:effectLst/>
              </a:rPr>
            </a:br>
            <a:r>
              <a:rPr lang="en-CA" b="1" dirty="0">
                <a:effectLst/>
              </a:rPr>
              <a:t>When I look at your </a:t>
            </a:r>
            <a:r>
              <a:rPr lang="en-CA" b="1" u="sng" dirty="0">
                <a:solidFill>
                  <a:srgbClr val="FFFF00"/>
                </a:solidFill>
                <a:effectLst/>
              </a:rPr>
              <a:t>heavens</a:t>
            </a:r>
            <a:r>
              <a:rPr lang="en-CA" b="1" dirty="0">
                <a:effectLst/>
              </a:rPr>
              <a:t>, the work of your fingers, the </a:t>
            </a:r>
            <a:r>
              <a:rPr lang="en-CA" b="1" u="sng" dirty="0">
                <a:solidFill>
                  <a:srgbClr val="FFFF00"/>
                </a:solidFill>
                <a:effectLst/>
              </a:rPr>
              <a:t>moon</a:t>
            </a:r>
            <a:r>
              <a:rPr lang="en-CA" b="1" dirty="0">
                <a:effectLst/>
              </a:rPr>
              <a:t> and the </a:t>
            </a:r>
            <a:r>
              <a:rPr lang="en-CA" b="1" u="sng" dirty="0">
                <a:solidFill>
                  <a:srgbClr val="FFFF00"/>
                </a:solidFill>
                <a:effectLst/>
              </a:rPr>
              <a:t>stars</a:t>
            </a:r>
            <a:r>
              <a:rPr lang="en-CA" b="1" dirty="0">
                <a:effectLst/>
              </a:rPr>
              <a:t>, which you have set in place,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41799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AF090-E44B-BB42-8C11-3C9A4BC43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90246"/>
            <a:ext cx="10515600" cy="3472229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>
                <a:effectLst/>
              </a:rPr>
              <a:t>V. 4 </a:t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>“WHAT IS MAN THAT YOU ARE </a:t>
            </a:r>
            <a:r>
              <a:rPr lang="en-US" u="sng" dirty="0">
                <a:solidFill>
                  <a:srgbClr val="FFFF00"/>
                </a:solidFill>
                <a:effectLst/>
              </a:rPr>
              <a:t>MINDFUL</a:t>
            </a:r>
            <a:r>
              <a:rPr lang="en-US" dirty="0">
                <a:effectLst/>
              </a:rPr>
              <a:t> OF HIM, AND THE SON OF MAN THAT YOU CARE FOR HIM?”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16D1AD-EFBA-5E47-AED1-15B762A98E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51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29A48-FBBA-6B4B-99DE-806AB54AB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vv. 3-4 </a:t>
            </a:r>
            <a:br>
              <a:rPr lang="en-US" b="1" dirty="0">
                <a:effectLst/>
              </a:rPr>
            </a:br>
            <a:r>
              <a:rPr lang="en-US" b="1" dirty="0">
                <a:effectLst/>
              </a:rPr>
              <a:t>"When I consider… </a:t>
            </a:r>
            <a:r>
              <a:rPr lang="en-CA" b="1" dirty="0">
                <a:effectLst/>
              </a:rPr>
              <a:t>that you </a:t>
            </a:r>
            <a:r>
              <a:rPr lang="en-CA" b="1" dirty="0">
                <a:solidFill>
                  <a:srgbClr val="FFFF00"/>
                </a:solidFill>
                <a:effectLst/>
              </a:rPr>
              <a:t>care</a:t>
            </a:r>
            <a:r>
              <a:rPr lang="en-CA" b="1" dirty="0">
                <a:effectLst/>
              </a:rPr>
              <a:t> for him (or </a:t>
            </a:r>
            <a:r>
              <a:rPr lang="en-CA" b="1" dirty="0">
                <a:solidFill>
                  <a:srgbClr val="FFFF00"/>
                </a:solidFill>
                <a:effectLst/>
              </a:rPr>
              <a:t>visit</a:t>
            </a:r>
            <a:r>
              <a:rPr lang="en-CA" b="1" dirty="0">
                <a:effectLst/>
              </a:rPr>
              <a:t> him)…”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398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ACD50-217A-5C45-8698-CC261E0A9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665" y="777753"/>
            <a:ext cx="10515600" cy="2852737"/>
          </a:xfrm>
        </p:spPr>
        <p:txBody>
          <a:bodyPr/>
          <a:lstStyle/>
          <a:p>
            <a:r>
              <a:rPr lang="en-CA" b="1" i="1" dirty="0"/>
              <a:t>Psalm 144:3-7.</a:t>
            </a:r>
            <a:r>
              <a:rPr lang="en-CA" i="1" dirty="0"/>
              <a:t>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27E278-D71C-C442-9ECC-B659CA434F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6342" y="4044340"/>
            <a:ext cx="9226550" cy="1500187"/>
          </a:xfrm>
        </p:spPr>
        <p:txBody>
          <a:bodyPr>
            <a:normAutofit/>
          </a:bodyPr>
          <a:lstStyle/>
          <a:p>
            <a:r>
              <a:rPr lang="en-CA" sz="2800" i="1" dirty="0">
                <a:solidFill>
                  <a:srgbClr val="FFFF00"/>
                </a:solidFill>
              </a:rPr>
              <a:t>“LORD, what is man, that You take knowledge of him? </a:t>
            </a:r>
          </a:p>
          <a:p>
            <a:r>
              <a:rPr lang="en-CA" sz="2800" i="1" dirty="0">
                <a:solidFill>
                  <a:srgbClr val="FFFF00"/>
                </a:solidFill>
              </a:rPr>
              <a:t>Or the son of man, that </a:t>
            </a:r>
            <a:r>
              <a:rPr lang="en-CA" sz="2800" i="1" u="sng" dirty="0">
                <a:solidFill>
                  <a:schemeClr val="bg1"/>
                </a:solidFill>
              </a:rPr>
              <a:t>You are mindful of him</a:t>
            </a:r>
            <a:r>
              <a:rPr lang="en-CA" sz="2800" i="1" dirty="0">
                <a:solidFill>
                  <a:srgbClr val="FFFF00"/>
                </a:solidFill>
              </a:rPr>
              <a:t>? </a:t>
            </a:r>
          </a:p>
          <a:p>
            <a:r>
              <a:rPr lang="en-CA" sz="2800" i="1" dirty="0">
                <a:solidFill>
                  <a:srgbClr val="FFFF00"/>
                </a:solidFill>
              </a:rPr>
              <a:t>Man is like a breath; his days are like a passing shadow.”</a:t>
            </a:r>
            <a:endParaRPr lang="en-CA" sz="2800" dirty="0">
              <a:solidFill>
                <a:srgbClr val="FFFF00"/>
              </a:solidFill>
            </a:endParaRPr>
          </a:p>
          <a:p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4372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ACD50-217A-5C45-8698-CC261E0A9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665" y="777753"/>
            <a:ext cx="10515600" cy="2852737"/>
          </a:xfrm>
        </p:spPr>
        <p:txBody>
          <a:bodyPr/>
          <a:lstStyle/>
          <a:p>
            <a:r>
              <a:rPr lang="en-CA" b="1" i="1" dirty="0">
                <a:effectLst/>
              </a:rPr>
              <a:t>Psalm 106:4-5.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27E278-D71C-C442-9ECC-B659CA434F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6342" y="4044340"/>
            <a:ext cx="9226550" cy="1500187"/>
          </a:xfrm>
        </p:spPr>
        <p:txBody>
          <a:bodyPr>
            <a:normAutofit/>
          </a:bodyPr>
          <a:lstStyle/>
          <a:p>
            <a:r>
              <a:rPr lang="en-CA" i="1" dirty="0">
                <a:solidFill>
                  <a:srgbClr val="FFFF00"/>
                </a:solidFill>
              </a:rPr>
              <a:t>“Remember me, O LORD, </a:t>
            </a:r>
          </a:p>
          <a:p>
            <a:r>
              <a:rPr lang="en-CA" i="1" dirty="0">
                <a:solidFill>
                  <a:srgbClr val="FFFF00"/>
                </a:solidFill>
              </a:rPr>
              <a:t>with the favor You have toward Your people; </a:t>
            </a:r>
          </a:p>
          <a:p>
            <a:r>
              <a:rPr lang="en-CA" i="1" dirty="0">
                <a:solidFill>
                  <a:srgbClr val="FFFF00"/>
                </a:solidFill>
              </a:rPr>
              <a:t>Oh, </a:t>
            </a:r>
            <a:r>
              <a:rPr lang="en-CA" i="1" u="sng" dirty="0">
                <a:solidFill>
                  <a:schemeClr val="bg1"/>
                </a:solidFill>
              </a:rPr>
              <a:t>visit</a:t>
            </a:r>
            <a:r>
              <a:rPr lang="en-CA" i="1" dirty="0">
                <a:solidFill>
                  <a:srgbClr val="FFFF00"/>
                </a:solidFill>
              </a:rPr>
              <a:t> me with Your salvation...”</a:t>
            </a:r>
            <a:endParaRPr lang="en-CA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0962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8C572-BB04-454B-9D78-CF7ABB6C3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2662"/>
            <a:ext cx="10515600" cy="4448907"/>
          </a:xfrm>
        </p:spPr>
        <p:txBody>
          <a:bodyPr>
            <a:normAutofit/>
          </a:bodyPr>
          <a:lstStyle/>
          <a:p>
            <a:r>
              <a:rPr lang="en-CA" b="1" dirty="0">
                <a:effectLst/>
              </a:rPr>
              <a:t>V.5-8. </a:t>
            </a:r>
            <a:br>
              <a:rPr lang="en-CA" b="1" dirty="0">
                <a:effectLst/>
              </a:rPr>
            </a:br>
            <a:r>
              <a:rPr lang="en-CA" b="1" dirty="0">
                <a:effectLst/>
              </a:rPr>
              <a:t>Yet you have made him a </a:t>
            </a:r>
            <a:r>
              <a:rPr lang="en-CA" b="1" u="sng" dirty="0">
                <a:effectLst/>
              </a:rPr>
              <a:t>little lower</a:t>
            </a:r>
            <a:r>
              <a:rPr lang="en-CA" b="1" dirty="0">
                <a:effectLst/>
              </a:rPr>
              <a:t> than the </a:t>
            </a:r>
            <a:r>
              <a:rPr lang="en-CA" b="1" u="sng" dirty="0">
                <a:effectLst/>
              </a:rPr>
              <a:t>heavenly beings</a:t>
            </a:r>
            <a:r>
              <a:rPr lang="en-CA" b="1" dirty="0">
                <a:effectLst/>
              </a:rPr>
              <a:t> and crowned him with </a:t>
            </a:r>
            <a:r>
              <a:rPr lang="en-CA" b="1" u="sng" dirty="0">
                <a:effectLst/>
              </a:rPr>
              <a:t>glory</a:t>
            </a:r>
            <a:r>
              <a:rPr lang="en-CA" b="1" dirty="0">
                <a:effectLst/>
              </a:rPr>
              <a:t> and </a:t>
            </a:r>
            <a:r>
              <a:rPr lang="en-CA" b="1" u="sng" dirty="0">
                <a:effectLst/>
              </a:rPr>
              <a:t>honor</a:t>
            </a:r>
            <a:r>
              <a:rPr lang="en-CA" b="1" dirty="0">
                <a:effectLst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284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9C7BA-534D-0B4C-B18D-53AFAA1E5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588" y="795338"/>
            <a:ext cx="10515600" cy="1983031"/>
          </a:xfrm>
        </p:spPr>
        <p:txBody>
          <a:bodyPr/>
          <a:lstStyle/>
          <a:p>
            <a:r>
              <a:rPr lang="en-CA" b="1" i="1" dirty="0">
                <a:effectLst/>
              </a:rPr>
              <a:t>1 Cor. 1:27.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065CBF-BBBC-E042-AFDE-09A4444B10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3588" y="2778369"/>
            <a:ext cx="9384812" cy="3921369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</a:pPr>
            <a:r>
              <a:rPr lang="en-CA" i="1" dirty="0">
                <a:solidFill>
                  <a:srgbClr val="FFFF00"/>
                </a:solidFill>
              </a:rPr>
              <a:t>But God has chosen the </a:t>
            </a:r>
            <a:r>
              <a:rPr lang="en-CA" i="1" dirty="0">
                <a:solidFill>
                  <a:schemeClr val="bg1"/>
                </a:solidFill>
              </a:rPr>
              <a:t>foolish</a:t>
            </a:r>
            <a:r>
              <a:rPr lang="en-CA" i="1" dirty="0">
                <a:solidFill>
                  <a:srgbClr val="FFFF00"/>
                </a:solidFill>
              </a:rPr>
              <a:t> things of the world </a:t>
            </a:r>
          </a:p>
          <a:p>
            <a:pPr>
              <a:lnSpc>
                <a:spcPct val="170000"/>
              </a:lnSpc>
            </a:pPr>
            <a:r>
              <a:rPr lang="en-CA" i="1" dirty="0">
                <a:solidFill>
                  <a:srgbClr val="FFFF00"/>
                </a:solidFill>
              </a:rPr>
              <a:t>to put to shame the wise, </a:t>
            </a:r>
            <a:endParaRPr lang="en-CA" dirty="0">
              <a:solidFill>
                <a:srgbClr val="FFFF00"/>
              </a:solidFill>
            </a:endParaRPr>
          </a:p>
          <a:p>
            <a:pPr>
              <a:lnSpc>
                <a:spcPct val="170000"/>
              </a:lnSpc>
            </a:pPr>
            <a:r>
              <a:rPr lang="en-CA" i="1" dirty="0">
                <a:solidFill>
                  <a:srgbClr val="FFFF00"/>
                </a:solidFill>
              </a:rPr>
              <a:t>and God has chosen the </a:t>
            </a:r>
            <a:r>
              <a:rPr lang="en-CA" i="1" dirty="0">
                <a:solidFill>
                  <a:schemeClr val="bg1"/>
                </a:solidFill>
              </a:rPr>
              <a:t>weak</a:t>
            </a:r>
            <a:r>
              <a:rPr lang="en-CA" i="1" dirty="0">
                <a:solidFill>
                  <a:srgbClr val="FFFF00"/>
                </a:solidFill>
              </a:rPr>
              <a:t> things of the world </a:t>
            </a:r>
          </a:p>
          <a:p>
            <a:pPr>
              <a:lnSpc>
                <a:spcPct val="170000"/>
              </a:lnSpc>
            </a:pPr>
            <a:r>
              <a:rPr lang="en-CA" i="1" dirty="0">
                <a:solidFill>
                  <a:srgbClr val="FFFF00"/>
                </a:solidFill>
              </a:rPr>
              <a:t>to put to shame the things which are mighty.</a:t>
            </a:r>
            <a:endParaRPr lang="en-CA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2258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BEC9C-6C77-0243-9FC1-27CE26248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90893"/>
            <a:ext cx="10515600" cy="1314816"/>
          </a:xfrm>
        </p:spPr>
        <p:txBody>
          <a:bodyPr>
            <a:noAutofit/>
          </a:bodyPr>
          <a:lstStyle/>
          <a:p>
            <a:r>
              <a:rPr lang="en-CA" sz="4800" b="1" dirty="0">
                <a:effectLst/>
              </a:rPr>
              <a:t>Heb. 2:6-7, 9 </a:t>
            </a:r>
            <a:br>
              <a:rPr lang="en-CA" sz="4800" dirty="0">
                <a:effectLst/>
              </a:rPr>
            </a:br>
            <a:r>
              <a:rPr lang="en-CA" sz="4800" dirty="0">
                <a:effectLst/>
              </a:rPr>
              <a:t>(quoting Psalm 8:4-6)</a:t>
            </a:r>
            <a:endParaRPr lang="en-US" sz="4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E5E26A-FAD1-AB48-AAD2-6F37438562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8938" y="1705709"/>
            <a:ext cx="11306908" cy="499402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CA" i="1" dirty="0">
                <a:solidFill>
                  <a:srgbClr val="FFFF00"/>
                </a:solidFill>
              </a:rPr>
              <a:t>…"What is man, that you are mindful of him, or the son of man, that you care for him? You made him for a little while lower than the angels; you have crowned him with glory and honor, </a:t>
            </a:r>
            <a:endParaRPr lang="en-CA" dirty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r>
              <a:rPr lang="en-CA" i="1" dirty="0">
                <a:solidFill>
                  <a:srgbClr val="FFFF00"/>
                </a:solidFill>
              </a:rPr>
              <a:t>... But we see </a:t>
            </a:r>
            <a:r>
              <a:rPr lang="en-CA" b="1" i="1" u="sng" dirty="0">
                <a:solidFill>
                  <a:schemeClr val="bg1"/>
                </a:solidFill>
              </a:rPr>
              <a:t>him</a:t>
            </a:r>
            <a:r>
              <a:rPr lang="en-CA" i="1" dirty="0">
                <a:solidFill>
                  <a:srgbClr val="FFFF00"/>
                </a:solidFill>
              </a:rPr>
              <a:t> who for a little while was made lower than the angels, </a:t>
            </a:r>
            <a:endParaRPr lang="en-CA" dirty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r>
              <a:rPr lang="en-CA" i="1" u="sng" dirty="0">
                <a:solidFill>
                  <a:schemeClr val="bg1"/>
                </a:solidFill>
              </a:rPr>
              <a:t>namely </a:t>
            </a:r>
            <a:r>
              <a:rPr lang="en-CA" b="1" i="1" u="sng" dirty="0">
                <a:solidFill>
                  <a:schemeClr val="bg1"/>
                </a:solidFill>
              </a:rPr>
              <a:t>Jesus</a:t>
            </a:r>
            <a:r>
              <a:rPr lang="en-CA" i="1" dirty="0">
                <a:solidFill>
                  <a:schemeClr val="bg1"/>
                </a:solidFill>
              </a:rPr>
              <a:t>, </a:t>
            </a:r>
            <a:r>
              <a:rPr lang="en-CA" i="1" u="sng" dirty="0">
                <a:solidFill>
                  <a:schemeClr val="bg1"/>
                </a:solidFill>
              </a:rPr>
              <a:t>crowned with glory and honor</a:t>
            </a:r>
            <a:r>
              <a:rPr lang="en-CA" i="1" dirty="0">
                <a:solidFill>
                  <a:schemeClr val="bg1"/>
                </a:solidFill>
              </a:rPr>
              <a:t> </a:t>
            </a:r>
            <a:r>
              <a:rPr lang="en-CA" i="1" dirty="0">
                <a:solidFill>
                  <a:srgbClr val="FFFF00"/>
                </a:solidFill>
              </a:rPr>
              <a:t>because of the suffering of death, </a:t>
            </a:r>
            <a:endParaRPr lang="en-CA" dirty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r>
              <a:rPr lang="en-CA" i="1" dirty="0">
                <a:solidFill>
                  <a:srgbClr val="FFFF00"/>
                </a:solidFill>
              </a:rPr>
              <a:t>so that by the grace of God </a:t>
            </a:r>
            <a:r>
              <a:rPr lang="en-CA" i="1" u="sng" dirty="0">
                <a:solidFill>
                  <a:schemeClr val="bg1"/>
                </a:solidFill>
              </a:rPr>
              <a:t>He might taste death for everyone</a:t>
            </a:r>
            <a:r>
              <a:rPr lang="en-CA" i="1" dirty="0">
                <a:solidFill>
                  <a:schemeClr val="bg1"/>
                </a:solidFill>
              </a:rPr>
              <a:t>.  </a:t>
            </a:r>
            <a:endParaRPr lang="en-CA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CA" dirty="0">
                <a:solidFill>
                  <a:srgbClr val="FFFF00"/>
                </a:solidFill>
              </a:rPr>
              <a:t> 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5140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BEC9C-6C77-0243-9FC1-27CE26248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90893"/>
            <a:ext cx="10515600" cy="1314816"/>
          </a:xfrm>
        </p:spPr>
        <p:txBody>
          <a:bodyPr>
            <a:noAutofit/>
          </a:bodyPr>
          <a:lstStyle/>
          <a:p>
            <a:r>
              <a:rPr lang="en-CA" sz="4800" b="1" dirty="0">
                <a:effectLst/>
              </a:rPr>
              <a:t>Heb. 2:14</a:t>
            </a:r>
            <a:br>
              <a:rPr lang="en-CA" sz="4800" dirty="0">
                <a:effectLst/>
              </a:rPr>
            </a:br>
            <a:r>
              <a:rPr lang="en-CA" sz="4800" dirty="0">
                <a:effectLst/>
              </a:rPr>
              <a:t>(quoting Psalm 8:4-6)</a:t>
            </a:r>
            <a:endParaRPr lang="en-US" sz="4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E5E26A-FAD1-AB48-AAD2-6F37438562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8938" y="1705709"/>
            <a:ext cx="11306908" cy="499402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CA" i="1" dirty="0">
                <a:solidFill>
                  <a:srgbClr val="FFFF00"/>
                </a:solidFill>
              </a:rPr>
              <a:t>Since therefore the children share in </a:t>
            </a:r>
            <a:r>
              <a:rPr lang="en-CA" i="1" dirty="0">
                <a:solidFill>
                  <a:schemeClr val="bg1"/>
                </a:solidFill>
              </a:rPr>
              <a:t>flesh and blood</a:t>
            </a:r>
            <a:r>
              <a:rPr lang="en-CA" i="1" dirty="0">
                <a:solidFill>
                  <a:srgbClr val="FFFF00"/>
                </a:solidFill>
              </a:rPr>
              <a:t>, (mankind) </a:t>
            </a:r>
            <a:endParaRPr lang="en-CA" dirty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r>
              <a:rPr lang="en-CA" i="1" dirty="0">
                <a:solidFill>
                  <a:srgbClr val="FFFF00"/>
                </a:solidFill>
              </a:rPr>
              <a:t>he (Jesus) himself </a:t>
            </a:r>
            <a:r>
              <a:rPr lang="en-CA" i="1" dirty="0">
                <a:solidFill>
                  <a:schemeClr val="bg1"/>
                </a:solidFill>
              </a:rPr>
              <a:t>likewise partook </a:t>
            </a:r>
            <a:r>
              <a:rPr lang="en-CA" i="1" dirty="0">
                <a:solidFill>
                  <a:srgbClr val="FFFF00"/>
                </a:solidFill>
              </a:rPr>
              <a:t>of the same things (incarnation), </a:t>
            </a:r>
            <a:endParaRPr lang="en-CA" dirty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r>
              <a:rPr lang="en-CA" i="1" dirty="0">
                <a:solidFill>
                  <a:srgbClr val="FFFF00"/>
                </a:solidFill>
              </a:rPr>
              <a:t> </a:t>
            </a:r>
            <a:endParaRPr lang="en-CA" dirty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r>
              <a:rPr lang="en-CA" i="1" dirty="0">
                <a:solidFill>
                  <a:srgbClr val="FFFF00"/>
                </a:solidFill>
              </a:rPr>
              <a:t>that through </a:t>
            </a:r>
            <a:r>
              <a:rPr lang="en-CA" i="1" dirty="0">
                <a:solidFill>
                  <a:schemeClr val="bg1"/>
                </a:solidFill>
              </a:rPr>
              <a:t>death</a:t>
            </a:r>
            <a:r>
              <a:rPr lang="en-CA" i="1" dirty="0">
                <a:solidFill>
                  <a:srgbClr val="FFFF00"/>
                </a:solidFill>
              </a:rPr>
              <a:t> (even death on a cross)</a:t>
            </a:r>
            <a:endParaRPr lang="en-CA" dirty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r>
              <a:rPr lang="en-CA" i="1" dirty="0">
                <a:solidFill>
                  <a:srgbClr val="FFFF00"/>
                </a:solidFill>
              </a:rPr>
              <a:t>he (Jesus) might </a:t>
            </a:r>
          </a:p>
          <a:p>
            <a:pPr>
              <a:lnSpc>
                <a:spcPct val="150000"/>
              </a:lnSpc>
            </a:pPr>
            <a:r>
              <a:rPr lang="en-CA" i="1" u="sng" dirty="0">
                <a:solidFill>
                  <a:schemeClr val="bg1"/>
                </a:solidFill>
              </a:rPr>
              <a:t>destroy the one</a:t>
            </a:r>
            <a:r>
              <a:rPr lang="en-CA" i="1" u="sng" dirty="0">
                <a:solidFill>
                  <a:srgbClr val="FFFF00"/>
                </a:solidFill>
              </a:rPr>
              <a:t> who has the power of death, </a:t>
            </a:r>
          </a:p>
          <a:p>
            <a:pPr>
              <a:lnSpc>
                <a:spcPct val="150000"/>
              </a:lnSpc>
            </a:pPr>
            <a:r>
              <a:rPr lang="en-CA" i="1" u="sng" dirty="0">
                <a:solidFill>
                  <a:srgbClr val="FFFF00"/>
                </a:solidFill>
              </a:rPr>
              <a:t>that is, the </a:t>
            </a:r>
            <a:r>
              <a:rPr lang="en-CA" i="1" u="sng" dirty="0">
                <a:solidFill>
                  <a:schemeClr val="bg1"/>
                </a:solidFill>
              </a:rPr>
              <a:t>devil</a:t>
            </a:r>
            <a:r>
              <a:rPr lang="en-CA" i="1" u="sng" dirty="0">
                <a:solidFill>
                  <a:srgbClr val="FFFF00"/>
                </a:solidFill>
              </a:rPr>
              <a:t>,</a:t>
            </a:r>
            <a:endParaRPr lang="en-CA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3633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8CE18-8F93-0B45-AD26-F7E36CE6B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1719262"/>
          </a:xfrm>
        </p:spPr>
        <p:txBody>
          <a:bodyPr>
            <a:normAutofit/>
          </a:bodyPr>
          <a:lstStyle/>
          <a:p>
            <a:r>
              <a:rPr lang="en-CA" b="1" i="1" dirty="0" err="1">
                <a:effectLst/>
              </a:rPr>
              <a:t>Heb</a:t>
            </a:r>
            <a:r>
              <a:rPr lang="en-CA" b="1" i="1" dirty="0">
                <a:effectLst/>
              </a:rPr>
              <a:t> 2:8</a:t>
            </a:r>
            <a:r>
              <a:rPr lang="en-CA" i="1" dirty="0">
                <a:effectLst/>
              </a:rPr>
              <a:t>.</a:t>
            </a:r>
            <a:br>
              <a:rPr lang="en-CA" i="1" dirty="0">
                <a:effectLst/>
              </a:rPr>
            </a:br>
            <a:r>
              <a:rPr lang="en-CA" sz="3200" dirty="0">
                <a:effectLst/>
              </a:rPr>
              <a:t>(The fulfillment of the Psalm (VV. 6-8)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0E4610-233C-9F46-B10A-9D666E280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745523"/>
            <a:ext cx="10515600" cy="2344127"/>
          </a:xfrm>
        </p:spPr>
        <p:txBody>
          <a:bodyPr/>
          <a:lstStyle/>
          <a:p>
            <a:r>
              <a:rPr lang="en-CA" i="1" dirty="0">
                <a:solidFill>
                  <a:srgbClr val="FFFF00"/>
                </a:solidFill>
              </a:rPr>
              <a:t>“… putting everything in subjection under his feet." </a:t>
            </a:r>
            <a:endParaRPr lang="en-CA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9365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C8211-DE5E-C643-AA76-CD6A34A4F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>
                <a:effectLst/>
              </a:rPr>
              <a:t>1 Cor. 1:28-29.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1F177-D87D-5344-896B-622595A7C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en-CA" i="1" dirty="0"/>
              <a:t>God chose what is </a:t>
            </a:r>
            <a:r>
              <a:rPr lang="en-CA" i="1" u="sng" dirty="0">
                <a:solidFill>
                  <a:schemeClr val="bg1"/>
                </a:solidFill>
              </a:rPr>
              <a:t>low</a:t>
            </a:r>
            <a:r>
              <a:rPr lang="en-CA" i="1" dirty="0"/>
              <a:t> and </a:t>
            </a:r>
            <a:r>
              <a:rPr lang="en-CA" i="1" u="sng" dirty="0">
                <a:solidFill>
                  <a:schemeClr val="bg1"/>
                </a:solidFill>
              </a:rPr>
              <a:t>despised</a:t>
            </a:r>
            <a:r>
              <a:rPr lang="en-CA" i="1" dirty="0"/>
              <a:t> in the world,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CA" i="1" dirty="0"/>
              <a:t>even things that </a:t>
            </a:r>
            <a:r>
              <a:rPr lang="en-CA" i="1" dirty="0">
                <a:solidFill>
                  <a:schemeClr val="bg1"/>
                </a:solidFill>
              </a:rPr>
              <a:t>are not</a:t>
            </a:r>
            <a:r>
              <a:rPr lang="en-CA" i="1" dirty="0"/>
              <a:t>, (of no consequence)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CA" i="1" dirty="0"/>
              <a:t>to bring to nothing things that are,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CA" i="1" dirty="0"/>
              <a:t>so that </a:t>
            </a:r>
            <a:r>
              <a:rPr lang="en-CA" i="1" u="sng" dirty="0"/>
              <a:t>no human being might boast </a:t>
            </a:r>
            <a:r>
              <a:rPr lang="en-CA" i="1" dirty="0"/>
              <a:t>in the presence of God. 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494799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0C8382-B0BD-7F47-9ECA-8A18AC046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7329"/>
            <a:ext cx="12192000" cy="5803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6041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8968C-F288-4744-B461-3D7DD40B4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EDFC0-8009-3449-B438-82C14C2ED6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lnSpc>
                <a:spcPct val="200000"/>
              </a:lnSpc>
              <a:buFont typeface="+mj-lt"/>
              <a:buAutoNum type="arabicPeriod"/>
            </a:pPr>
            <a:r>
              <a:rPr lang="en-CA" dirty="0"/>
              <a:t>Is the LORD </a:t>
            </a:r>
            <a:r>
              <a:rPr lang="en-CA" i="1" u="sng" dirty="0">
                <a:solidFill>
                  <a:schemeClr val="bg1"/>
                </a:solidFill>
              </a:rPr>
              <a:t>your</a:t>
            </a:r>
            <a:r>
              <a:rPr lang="en-CA" dirty="0"/>
              <a:t> Lord (the Sovereign, Adonai) through trust in Jesus alone?</a:t>
            </a:r>
          </a:p>
          <a:p>
            <a:pPr marL="514350" lvl="0" indent="-514350">
              <a:lnSpc>
                <a:spcPct val="200000"/>
              </a:lnSpc>
              <a:buFont typeface="+mj-lt"/>
              <a:buAutoNum type="arabicPeriod"/>
            </a:pPr>
            <a:r>
              <a:rPr lang="en-CA" dirty="0"/>
              <a:t>Is a </a:t>
            </a:r>
            <a:r>
              <a:rPr lang="en-CA" u="sng" dirty="0">
                <a:solidFill>
                  <a:schemeClr val="bg1"/>
                </a:solidFill>
              </a:rPr>
              <a:t>lifestyle of thankfulness evident</a:t>
            </a:r>
            <a:r>
              <a:rPr lang="en-CA" dirty="0">
                <a:solidFill>
                  <a:schemeClr val="bg1"/>
                </a:solidFill>
              </a:rPr>
              <a:t> </a:t>
            </a:r>
            <a:r>
              <a:rPr lang="en-CA" dirty="0"/>
              <a:t>to all because your heart is gripped by the awe of God?</a:t>
            </a:r>
          </a:p>
        </p:txBody>
      </p:sp>
    </p:spTree>
    <p:extLst>
      <p:ext uri="{BB962C8B-B14F-4D97-AF65-F5344CB8AC3E}">
        <p14:creationId xmlns:p14="http://schemas.microsoft.com/office/powerpoint/2010/main" val="185290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393</Words>
  <Application>Microsoft Macintosh PowerPoint</Application>
  <PresentationFormat>Widescreen</PresentationFormat>
  <Paragraphs>50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v.1.  “O LORD our Lord…”</vt:lpstr>
      <vt:lpstr>v.1.  “…how majestic is your name in all the earth...” </vt:lpstr>
      <vt:lpstr>v. 1.  “…You have set your glory above the heavens. </vt:lpstr>
      <vt:lpstr>v.2.   Out of the mouth of babies and infants,</vt:lpstr>
      <vt:lpstr>PowerPoint Presentation</vt:lpstr>
      <vt:lpstr>PowerPoint Presentation</vt:lpstr>
      <vt:lpstr>v.3  When I look at your heavens, the work of your fingers, the moon and the stars, which you have set in place,</vt:lpstr>
      <vt:lpstr>V. 4  “WHAT IS MAN THAT YOU ARE MINDFUL OF HIM, AND THE SON OF MAN THAT YOU CARE FOR HIM?”</vt:lpstr>
      <vt:lpstr>vv. 3-4  "When I consider… that you care for him (or visit him)…”</vt:lpstr>
      <vt:lpstr>Psalm 144:3-7. </vt:lpstr>
      <vt:lpstr>Psalm 106:4-5.</vt:lpstr>
      <vt:lpstr>V.5-8.  Yet you have made him a little lower than the heavenly beings and crowned him with glory and honor.</vt:lpstr>
      <vt:lpstr>1 Cor. 1:27.</vt:lpstr>
      <vt:lpstr>Heb. 2:6-7, 9  (quoting Psalm 8:4-6)</vt:lpstr>
      <vt:lpstr>Heb. 2:14 (quoting Psalm 8:4-6)</vt:lpstr>
      <vt:lpstr>Heb 2:8. (The fulfillment of the Psalm (VV. 6-8)</vt:lpstr>
      <vt:lpstr>1 Cor. 1:28-29.</vt:lpstr>
      <vt:lpstr>PowerPoint Presentation</vt:lpstr>
      <vt:lpstr>TWO QUESTIONS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LIFESTYLE OF THANKFULNESS</dc:title>
  <dc:creator>viji roberts</dc:creator>
  <cp:lastModifiedBy>viji roberts</cp:lastModifiedBy>
  <cp:revision>10</cp:revision>
  <dcterms:created xsi:type="dcterms:W3CDTF">2019-10-12T16:31:23Z</dcterms:created>
  <dcterms:modified xsi:type="dcterms:W3CDTF">2019-10-13T01:02:51Z</dcterms:modified>
</cp:coreProperties>
</file>